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影像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影像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影像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–王大明</a:t>
            </a:r>
          </a:p>
        </p:txBody>
      </p:sp>
      <p:sp>
        <p:nvSpPr>
          <p:cNvPr id="103" name="「在此輸入名言語錄。」"/>
          <p:cNvSpPr txBox="1"/>
          <p:nvPr>
            <p:ph type="body" sz="quarter" idx="14"/>
          </p:nvPr>
        </p:nvSpPr>
        <p:spPr>
          <a:xfrm>
            <a:off x="1270000" y="4257886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1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大標題文字"/>
          <p:cNvSpPr txBox="1"/>
          <p:nvPr>
            <p:ph type="title"/>
          </p:nvPr>
        </p:nvSpPr>
        <p:spPr>
          <a:xfrm>
            <a:off x="952500" y="254000"/>
            <a:ext cx="11099800" cy="78277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6" name="內文層級一…"/>
          <p:cNvSpPr txBox="1"/>
          <p:nvPr>
            <p:ph type="body" idx="1"/>
          </p:nvPr>
        </p:nvSpPr>
        <p:spPr>
          <a:xfrm>
            <a:off x="952500" y="1073017"/>
            <a:ext cx="11099800" cy="7804283"/>
          </a:xfrm>
          <a:prstGeom prst="rect">
            <a:avLst/>
          </a:prstGeom>
        </p:spPr>
        <p:txBody>
          <a:bodyPr anchor="t"/>
          <a:lstStyle>
            <a:lvl1pPr>
              <a:buClrTx/>
              <a:defRPr sz="2800"/>
            </a:lvl1pPr>
            <a:lvl2pPr>
              <a:buClrTx/>
              <a:defRPr sz="2800"/>
            </a:lvl2pPr>
            <a:lvl3pPr>
              <a:buClrTx/>
              <a:defRPr sz="2800"/>
            </a:lvl3pPr>
            <a:lvl4pPr>
              <a:buClrTx/>
              <a:defRPr sz="2800"/>
            </a:lvl4pPr>
            <a:lvl5pPr>
              <a:buClrTx/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影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5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6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pple/turicreate" TargetMode="External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eveloper.apple.com/machine-learning/build-run-models/" TargetMode="External"/><Relationship Id="rId3" Type="http://schemas.openxmlformats.org/officeDocument/2006/relationships/hyperlink" Target="https://apple.github.io/turicreate/docs/userguide/" TargetMode="External"/><Relationship Id="rId4" Type="http://schemas.openxmlformats.org/officeDocument/2006/relationships/hyperlink" Target="https://apple.github.io/turicreate/docs/userguide/style_transfer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hyperlink" Target="https://tinyurl.com/y9cg9fjr" TargetMode="External"/><Relationship Id="rId8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ohoachuck/wwdc-downloader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pple/turicreate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uri Creat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Turi Create</a:t>
            </a:r>
          </a:p>
        </p:txBody>
      </p:sp>
      <p:sp>
        <p:nvSpPr>
          <p:cNvPr id="129" name="Marvin Lin"/>
          <p:cNvSpPr txBox="1"/>
          <p:nvPr>
            <p:ph type="subTitle" sz="quarter" idx="1"/>
          </p:nvPr>
        </p:nvSpPr>
        <p:spPr>
          <a:xfrm>
            <a:off x="1270000" y="66040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Marvin Lin</a:t>
            </a:r>
          </a:p>
        </p:txBody>
      </p:sp>
      <p:sp>
        <p:nvSpPr>
          <p:cNvPr id="130" name="https://github.com/apple/turicreate"/>
          <p:cNvSpPr txBox="1"/>
          <p:nvPr/>
        </p:nvSpPr>
        <p:spPr>
          <a:xfrm>
            <a:off x="4172000" y="4870637"/>
            <a:ext cx="524500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https://github.com/apple/turicreate</a:t>
            </a:r>
          </a:p>
        </p:txBody>
      </p:sp>
      <p:pic>
        <p:nvPicPr>
          <p:cNvPr id="131" name="螢幕快照 2018-08-05 下午6.04.29.png" descr="螢幕快照 2018-08-05 下午6.04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1702" y="3101815"/>
            <a:ext cx="2561822" cy="1747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tep 2: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Step 2: Data</a:t>
            </a:r>
          </a:p>
        </p:txBody>
      </p:sp>
      <p:pic>
        <p:nvPicPr>
          <p:cNvPr id="180" name="螢幕快照 2018-08-05 下午10.49.48.png" descr="螢幕快照 2018-08-05 下午10.49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726" y="1019199"/>
            <a:ext cx="11371348" cy="588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here are two kind of index in data. One is label, the other one is coordinates.…"/>
          <p:cNvSpPr txBox="1"/>
          <p:nvPr/>
        </p:nvSpPr>
        <p:spPr>
          <a:xfrm>
            <a:off x="683421" y="7129857"/>
            <a:ext cx="11637958" cy="138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There are two kind of index in data. One is label, the other one is coordinates.</a:t>
            </a:r>
          </a:p>
          <a:p>
            <a:pPr algn="l">
              <a:defRPr sz="2800"/>
            </a:pPr>
            <a:r>
              <a:t>The X, Y is center of image.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tep 2: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Step 2: Data</a:t>
            </a:r>
          </a:p>
        </p:txBody>
      </p:sp>
      <p:pic>
        <p:nvPicPr>
          <p:cNvPr id="184" name="螢幕快照 2018-08-05 下午2.40.55.png" descr="螢幕快照 2018-08-05 下午2.40.55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074"/>
          <a:stretch>
            <a:fillRect/>
          </a:stretch>
        </p:blipFill>
        <p:spPr>
          <a:xfrm>
            <a:off x="2360213" y="2567851"/>
            <a:ext cx="8806972" cy="4270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螢幕快照 2018-08-05 下午2.40.43.png" descr="螢幕快照 2018-08-05 下午2.40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7449" y="1229055"/>
            <a:ext cx="8832499" cy="504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X and Y refer to the center of the bounding box."/>
          <p:cNvSpPr txBox="1"/>
          <p:nvPr/>
        </p:nvSpPr>
        <p:spPr>
          <a:xfrm>
            <a:off x="683421" y="7561657"/>
            <a:ext cx="11637958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pPr/>
            <a:r>
              <a:t>X and Y refer to the center of the bounding box.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Frame Data Stru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SFrame Data Struct</a:t>
            </a:r>
          </a:p>
        </p:txBody>
      </p:sp>
      <p:pic>
        <p:nvPicPr>
          <p:cNvPr id="189" name="螢幕快照 2018-08-05 下午10.57.38.png" descr="螢幕快照 2018-08-05 下午10.57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5550" y="4155016"/>
            <a:ext cx="8902700" cy="547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螢幕快照 2018-08-05 下午10.57.30.png" descr="螢幕快照 2018-08-05 下午10.57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4892" y="1424889"/>
            <a:ext cx="8704016" cy="2342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et’s build a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Let’s build a model</a:t>
            </a:r>
          </a:p>
        </p:txBody>
      </p:sp>
      <p:sp>
        <p:nvSpPr>
          <p:cNvPr id="193" name="Task: Recognize the picture is Kaneshiro or no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Task: Recognize the picture is Kaneshiro or not.</a:t>
            </a:r>
          </a:p>
          <a:p>
            <a:pPr lvl="1" marL="0" indent="444500">
              <a:buSzTx/>
              <a:buNone/>
              <a:defRPr sz="3200"/>
            </a:pPr>
            <a:r>
              <a:t>XCode: Project_KaneshiroOrNot</a:t>
            </a:r>
          </a:p>
          <a:p>
            <a:pPr>
              <a:defRPr sz="3200"/>
            </a:pPr>
            <a:r>
              <a:t>Task: Recognize the picture is soup or rice.</a:t>
            </a:r>
          </a:p>
          <a:p>
            <a:pPr lvl="1" marL="0" indent="444500">
              <a:buSzTx/>
              <a:buNone/>
              <a:defRPr sz="3200"/>
            </a:pPr>
            <a:r>
              <a:t>XCode: Project_SoupOrRice</a:t>
            </a:r>
          </a:p>
        </p:txBody>
      </p:sp>
      <p:sp>
        <p:nvSpPr>
          <p:cNvPr id="194" name="https://github.com/MoonAndEye/TuriCreateDemo"/>
          <p:cNvSpPr txBox="1"/>
          <p:nvPr/>
        </p:nvSpPr>
        <p:spPr>
          <a:xfrm>
            <a:off x="883494" y="8069291"/>
            <a:ext cx="734507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https://github.com/MoonAndEye/TuriCreateDemo</a:t>
            </a:r>
          </a:p>
        </p:txBody>
      </p:sp>
      <p:sp>
        <p:nvSpPr>
          <p:cNvPr id="195" name="You can download the project from this GitHub repository"/>
          <p:cNvSpPr txBox="1"/>
          <p:nvPr/>
        </p:nvSpPr>
        <p:spPr>
          <a:xfrm>
            <a:off x="851736" y="7508105"/>
            <a:ext cx="846765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You can download the project from this GitHub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Evaluating th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Evaluating the model</a:t>
            </a:r>
          </a:p>
        </p:txBody>
      </p:sp>
      <p:pic>
        <p:nvPicPr>
          <p:cNvPr id="198" name="群組" descr="群組"/>
          <p:cNvPicPr>
            <a:picLocks noChangeAspect="1"/>
          </p:cNvPicPr>
          <p:nvPr/>
        </p:nvPicPr>
        <p:blipFill>
          <a:blip r:embed="rId2">
            <a:extLst/>
          </a:blip>
          <a:srcRect l="0" t="14856" r="0" b="0"/>
          <a:stretch>
            <a:fillRect/>
          </a:stretch>
        </p:blipFill>
        <p:spPr>
          <a:xfrm>
            <a:off x="650706" y="1776676"/>
            <a:ext cx="12292603" cy="5814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Exam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Examples</a:t>
            </a:r>
          </a:p>
        </p:txBody>
      </p:sp>
      <p:pic>
        <p:nvPicPr>
          <p:cNvPr id="201" name="螢幕快照 2018-08-05 下午11.05.35.png" descr="螢幕快照 2018-08-05 下午11.05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501" y="1356783"/>
            <a:ext cx="11267798" cy="5072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ome trouble you might encounter"/>
          <p:cNvSpPr txBox="1"/>
          <p:nvPr>
            <p:ph type="title"/>
          </p:nvPr>
        </p:nvSpPr>
        <p:spPr>
          <a:xfrm>
            <a:off x="952500" y="254000"/>
            <a:ext cx="11099800" cy="1182159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Some trouble you might encounter</a:t>
            </a:r>
          </a:p>
        </p:txBody>
      </p:sp>
      <p:sp>
        <p:nvSpPr>
          <p:cNvPr id="204" name="If you have two models in a project, it might failed to run in sometimes.…"/>
          <p:cNvSpPr txBox="1"/>
          <p:nvPr>
            <p:ph type="body" idx="1"/>
          </p:nvPr>
        </p:nvSpPr>
        <p:spPr>
          <a:xfrm>
            <a:off x="562669" y="1518732"/>
            <a:ext cx="11996404" cy="4901097"/>
          </a:xfrm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3400"/>
              </a:spcBef>
              <a:defRPr sz="2296"/>
            </a:pPr>
            <a:r>
              <a:t>If you have two models in a project, it might failed to run in sometimes.</a:t>
            </a:r>
          </a:p>
          <a:p>
            <a:pPr lvl="1" marL="0" indent="364489" defTabSz="479044">
              <a:spcBef>
                <a:spcPts val="3400"/>
              </a:spcBef>
              <a:buSzTx/>
              <a:buNone/>
              <a:defRPr sz="2296"/>
            </a:pPr>
            <a:r>
              <a:t>Change “Generation Language” from Automatic to Swift (in Build Setting)</a:t>
            </a:r>
          </a:p>
          <a:p>
            <a:pPr marL="364489" indent="-364489" defTabSz="479044">
              <a:spcBef>
                <a:spcPts val="3400"/>
              </a:spcBef>
              <a:defRPr sz="2296"/>
            </a:pPr>
          </a:p>
          <a:p>
            <a:pPr marL="364489" indent="-364489" defTabSz="479044">
              <a:spcBef>
                <a:spcPts val="3400"/>
              </a:spcBef>
              <a:defRPr sz="2296"/>
            </a:pPr>
            <a:r>
              <a:t>Sometimes there have undeclared error occurred in swift fire which created from XCode.</a:t>
            </a:r>
          </a:p>
          <a:p>
            <a:pPr lvl="1" marL="0" indent="364489" defTabSz="479044">
              <a:spcBef>
                <a:spcPts val="3400"/>
              </a:spcBef>
              <a:buSzTx/>
              <a:buNone/>
              <a:defRPr sz="2296"/>
            </a:pPr>
            <a:r>
              <a:t>Clear derived data and build again.</a:t>
            </a:r>
          </a:p>
          <a:p>
            <a:pPr lvl="1" marL="318928" indent="-318928" defTabSz="479044">
              <a:spcBef>
                <a:spcPts val="3400"/>
              </a:spcBef>
              <a:defRPr sz="2296"/>
            </a:pPr>
            <a:r>
              <a:t>When you want to build a style transfer model, the default iteration is 5000. ( It might cost you two days).</a:t>
            </a:r>
          </a:p>
        </p:txBody>
      </p:sp>
      <p:pic>
        <p:nvPicPr>
          <p:cNvPr id="205" name="螢幕快照 2018-08-06 下午12.02.42.png" descr="螢幕快照 2018-08-06 下午12.0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243" y="2895749"/>
            <a:ext cx="6616139" cy="1010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螢幕快照 2018-08-07 下午1.47.08.png" descr="螢幕快照 2018-08-07 下午1.47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678" y="6569916"/>
            <a:ext cx="7665268" cy="3078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Knowledge outside of 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Knowledge outside of iOS</a:t>
            </a:r>
          </a:p>
        </p:txBody>
      </p:sp>
      <p:sp>
        <p:nvSpPr>
          <p:cNvPr id="209" name="Define the task, is the answer of Kaneshiro or not is a problem of “One classification”?…"/>
          <p:cNvSpPr txBox="1"/>
          <p:nvPr>
            <p:ph type="body" idx="1"/>
          </p:nvPr>
        </p:nvSpPr>
        <p:spPr>
          <a:xfrm>
            <a:off x="952500" y="1073017"/>
            <a:ext cx="11986652" cy="7804283"/>
          </a:xfrm>
          <a:prstGeom prst="rect">
            <a:avLst/>
          </a:prstGeom>
        </p:spPr>
        <p:txBody>
          <a:bodyPr/>
          <a:lstStyle/>
          <a:p>
            <a:pPr/>
            <a:r>
              <a:t>Define the task, is the answer of Kaneshiro or not is a problem of “One classification”?</a:t>
            </a:r>
          </a:p>
          <a:p>
            <a:pPr/>
            <a:r>
              <a:t>One classification </a:t>
            </a:r>
          </a:p>
          <a:p>
            <a:pPr/>
          </a:p>
          <a:p>
            <a:pPr/>
          </a:p>
          <a:p>
            <a:pPr/>
            <a:r>
              <a:t>Or Image Classification?</a:t>
            </a:r>
          </a:p>
          <a:p>
            <a:pPr/>
            <a:r>
              <a:t>Or Face detection plus Object Detect?</a:t>
            </a:r>
          </a:p>
          <a:p>
            <a:pPr/>
            <a:r>
              <a:t>The characters in machine vision is not the same as your brain.</a:t>
            </a:r>
          </a:p>
        </p:txBody>
      </p:sp>
      <p:pic>
        <p:nvPicPr>
          <p:cNvPr id="210" name="1-s2.0-S0031320314002751-gr6.jpg" descr="1-s2.0-S0031320314002751-gr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4953" y="1875366"/>
            <a:ext cx="6243663" cy="2720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ere to go from he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Where to go from here?</a:t>
            </a:r>
          </a:p>
        </p:txBody>
      </p:sp>
      <p:sp>
        <p:nvSpPr>
          <p:cNvPr id="213" name="The sessions relative to Machine Learning in WWDC18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4100"/>
              </a:spcBef>
              <a:defRPr sz="3136"/>
            </a:pPr>
            <a:r>
              <a:t>The sessions relative to Machine Learning in WWDC18</a:t>
            </a:r>
          </a:p>
          <a:p>
            <a:pPr lvl="2" marL="0" indent="0" defTabSz="348488">
              <a:spcBef>
                <a:spcPts val="0"/>
              </a:spcBef>
              <a:buSzTx/>
              <a:buNone/>
              <a:defRPr sz="2450"/>
            </a:pPr>
            <a:r>
              <a:t>703 - Introduction Create ML</a:t>
            </a:r>
          </a:p>
          <a:p>
            <a:pPr lvl="2" marL="0" indent="0" defTabSz="348488">
              <a:spcBef>
                <a:spcPts val="0"/>
              </a:spcBef>
              <a:buSzTx/>
              <a:buNone/>
              <a:defRPr sz="2450"/>
            </a:pPr>
            <a:r>
              <a:t>708 - What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’</a:t>
            </a:r>
            <a:r>
              <a:t>s new in Core ML - Part 1</a:t>
            </a:r>
          </a:p>
          <a:p>
            <a:pPr lvl="2" marL="0" indent="0" defTabSz="348488">
              <a:spcBef>
                <a:spcPts val="0"/>
              </a:spcBef>
              <a:buSzTx/>
              <a:buNone/>
              <a:defRPr sz="2450"/>
            </a:pPr>
            <a:r>
              <a:t>709 - What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’</a:t>
            </a:r>
            <a:r>
              <a:t>s new in Core ML - Part 2</a:t>
            </a:r>
          </a:p>
          <a:p>
            <a:pPr lvl="2" marL="0" indent="0" defTabSz="348488">
              <a:spcBef>
                <a:spcPts val="0"/>
              </a:spcBef>
              <a:buSzTx/>
              <a:buNone/>
              <a:defRPr sz="2450"/>
            </a:pPr>
            <a:r>
              <a:t>713 - Introducing natural language framework</a:t>
            </a:r>
          </a:p>
          <a:p>
            <a:pPr lvl="2" marL="0" indent="0" defTabSz="348488">
              <a:spcBef>
                <a:spcPts val="0"/>
              </a:spcBef>
              <a:buSzTx/>
              <a:buNone/>
              <a:defRPr sz="2450"/>
            </a:pPr>
            <a:r>
              <a:t>716 - Object tracking in vision ☆</a:t>
            </a:r>
          </a:p>
          <a:p>
            <a:pPr lvl="2" marL="0" indent="0" defTabSz="348488">
              <a:spcBef>
                <a:spcPts val="0"/>
              </a:spcBef>
              <a:buSzTx/>
              <a:buNone/>
              <a:defRPr sz="2450"/>
            </a:pPr>
            <a:r>
              <a:t>717 - Vision with core ML ☆</a:t>
            </a:r>
          </a:p>
          <a:p>
            <a:pPr lvl="2" marL="1211540" indent="-340320" defTabSz="348488">
              <a:spcBef>
                <a:spcPts val="0"/>
              </a:spcBef>
              <a:defRPr sz="2450"/>
            </a:pPr>
          </a:p>
          <a:p>
            <a:pPr lvl="2" marL="1211540" indent="-340320" defTabSz="348488">
              <a:spcBef>
                <a:spcPts val="0"/>
              </a:spcBef>
              <a:defRPr sz="2450"/>
            </a:pPr>
          </a:p>
          <a:p>
            <a:pPr lvl="1" marL="435609" indent="-435609" defTabSz="348488">
              <a:spcBef>
                <a:spcPts val="0"/>
              </a:spcBef>
              <a:defRPr sz="2450"/>
            </a:pPr>
            <a:r>
              <a:t>Models that already trained</a:t>
            </a:r>
          </a:p>
          <a:p>
            <a:pPr lvl="1" marL="0" indent="497840" defTabSz="348488">
              <a:spcBef>
                <a:spcPts val="0"/>
              </a:spcBef>
              <a:buSzTx/>
              <a:buNone/>
              <a:defRPr sz="2450"/>
            </a:pPr>
            <a:r>
              <a:rPr u="sng">
                <a:hlinkClick r:id="rId2" invalidUrl="" action="" tgtFrame="" tooltip="" history="1" highlightClick="0" endSnd="0"/>
              </a:rPr>
              <a:t>https://developer.apple.com/machine-learning/build-run-models/</a:t>
            </a:r>
          </a:p>
          <a:p>
            <a:pPr lvl="1" marL="535177" indent="-435609" defTabSz="348488">
              <a:spcBef>
                <a:spcPts val="0"/>
              </a:spcBef>
              <a:defRPr sz="2450"/>
            </a:pPr>
          </a:p>
          <a:p>
            <a:pPr lvl="1" marL="435609" indent="-435609" defTabSz="348488">
              <a:spcBef>
                <a:spcPts val="0"/>
              </a:spcBef>
              <a:defRPr sz="2450"/>
            </a:pPr>
            <a:r>
              <a:t>Turi Create sample code</a:t>
            </a:r>
          </a:p>
          <a:p>
            <a:pPr lvl="1" marL="0" indent="497840" defTabSz="348488">
              <a:spcBef>
                <a:spcPts val="0"/>
              </a:spcBef>
              <a:buSzTx/>
              <a:buNone/>
              <a:defRPr sz="2450"/>
            </a:pPr>
            <a:r>
              <a:rPr u="sng">
                <a:hlinkClick r:id="rId3" invalidUrl="" action="" tgtFrame="" tooltip="" history="1" highlightClick="0" endSnd="0"/>
              </a:rPr>
              <a:t>https://apple.github.io/turicreate/docs/userguide/</a:t>
            </a:r>
          </a:p>
          <a:p>
            <a:pPr lvl="1" marL="0" indent="497840" defTabSz="348488">
              <a:spcBef>
                <a:spcPts val="0"/>
              </a:spcBef>
              <a:buSzTx/>
              <a:buNone/>
              <a:defRPr sz="2450"/>
            </a:pPr>
          </a:p>
          <a:p>
            <a:pPr lvl="1" marL="340320" indent="-340320" defTabSz="348488">
              <a:spcBef>
                <a:spcPts val="0"/>
              </a:spcBef>
              <a:defRPr sz="2450"/>
            </a:pPr>
            <a:r>
              <a:t>Style Transfer ( new feature in 5.0 beta)</a:t>
            </a:r>
          </a:p>
          <a:p>
            <a:pPr lvl="1" marL="0" indent="497840" defTabSz="348488">
              <a:spcBef>
                <a:spcPts val="0"/>
              </a:spcBef>
              <a:buSzTx/>
              <a:buNone/>
              <a:defRPr sz="2450"/>
            </a:pPr>
            <a:r>
              <a:rPr u="sng">
                <a:hlinkClick r:id="rId4" invalidUrl="" action="" tgtFrame="" tooltip="" history="1" highlightClick="0" endSnd="0"/>
              </a:rPr>
              <a:t>https://apple.github.io/turicreate/docs/userguide/style_transfer/</a:t>
            </a:r>
          </a:p>
          <a:p>
            <a:pPr lvl="1" marL="0" indent="497840" defTabSz="348488">
              <a:spcBef>
                <a:spcPts val="0"/>
              </a:spcBef>
              <a:buSzTx/>
              <a:buNone/>
              <a:defRPr sz="2450"/>
            </a:pPr>
          </a:p>
          <a:p>
            <a:pPr lvl="1" marL="340320" indent="-340320" defTabSz="348488">
              <a:spcBef>
                <a:spcPts val="0"/>
              </a:spcBef>
              <a:defRPr sz="2450"/>
            </a:pPr>
            <a:r>
              <a:t>Coco data set</a:t>
            </a:r>
          </a:p>
          <a:p>
            <a:pPr lvl="1" marL="0" indent="497840" defTabSz="348488">
              <a:spcBef>
                <a:spcPts val="0"/>
              </a:spcBef>
              <a:buSzTx/>
              <a:buNone/>
              <a:defRPr sz="2450"/>
            </a:pPr>
            <a:r>
              <a:t>http://cocodataset.org/#home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y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My App</a:t>
            </a:r>
          </a:p>
        </p:txBody>
      </p:sp>
      <p:grpSp>
        <p:nvGrpSpPr>
          <p:cNvPr id="140" name="群組"/>
          <p:cNvGrpSpPr/>
          <p:nvPr/>
        </p:nvGrpSpPr>
        <p:grpSpPr>
          <a:xfrm>
            <a:off x="226282" y="1840071"/>
            <a:ext cx="12537635" cy="4258835"/>
            <a:chOff x="0" y="0"/>
            <a:chExt cx="12537634" cy="4258833"/>
          </a:xfrm>
        </p:grpSpPr>
        <p:sp>
          <p:nvSpPr>
            <p:cNvPr id="134" name="King of Song quiz"/>
            <p:cNvSpPr/>
            <p:nvPr/>
          </p:nvSpPr>
          <p:spPr>
            <a:xfrm>
              <a:off x="9427" y="0"/>
              <a:ext cx="2934333" cy="3582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ts val="3500"/>
                </a:lnSpc>
                <a:spcBef>
                  <a:spcPts val="100"/>
                </a:spcBef>
                <a:defRPr b="0" sz="2900"/>
              </a:lvl1pPr>
            </a:lstStyle>
            <a:p>
              <a:pPr/>
              <a:r>
                <a:t>King of Song quiz</a:t>
              </a:r>
            </a:p>
          </p:txBody>
        </p:sp>
        <p:pic>
          <p:nvPicPr>
            <p:cNvPr id="135" name="iTunesArtwork@2x.png" descr="iTunesArtwork@2x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812"/>
              <a:ext cx="1113607" cy="1113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螢幕快照 2018-07-21 下午6.10.27.png" descr="螢幕快照 2018-07-21 下午6.10.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696634" y="9486"/>
              <a:ext cx="2212385" cy="4235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螢幕快照 2018-07-21 下午6.12.53.png" descr="螢幕快照 2018-07-21 下午6.12.5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064152" y="28993"/>
              <a:ext cx="2159175" cy="4196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螢幕快照 2018-07-21 下午6.14.00.png" descr="螢幕快照 2018-07-21 下午6.14.00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378460" y="70932"/>
              <a:ext cx="2159175" cy="4112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IMG_0223.PNG" descr="IMG_0223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375687" y="21144"/>
              <a:ext cx="2212386" cy="4237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1" name="https://tinyurl.com/y9cg9fjr"/>
          <p:cNvSpPr txBox="1"/>
          <p:nvPr/>
        </p:nvSpPr>
        <p:spPr>
          <a:xfrm>
            <a:off x="3352229" y="8220344"/>
            <a:ext cx="106807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u="sng"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https://tinyurl.com/y9cg9fjr</a:t>
            </a:r>
          </a:p>
        </p:txBody>
      </p:sp>
      <p:pic>
        <p:nvPicPr>
          <p:cNvPr id="142" name="180708230653.jpg" descr="180708230653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7216" y="7043835"/>
            <a:ext cx="18796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Download From App Store"/>
          <p:cNvSpPr txBox="1"/>
          <p:nvPr/>
        </p:nvSpPr>
        <p:spPr>
          <a:xfrm>
            <a:off x="3333940" y="7493503"/>
            <a:ext cx="395234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Download From App Store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WWDC18 - Session 712 - Turi Create"/>
          <p:cNvSpPr txBox="1"/>
          <p:nvPr>
            <p:ph type="title"/>
          </p:nvPr>
        </p:nvSpPr>
        <p:spPr>
          <a:xfrm>
            <a:off x="952500" y="254000"/>
            <a:ext cx="11099800" cy="1189170"/>
          </a:xfrm>
          <a:prstGeom prst="rect">
            <a:avLst/>
          </a:prstGeom>
        </p:spPr>
        <p:txBody>
          <a:bodyPr/>
          <a:lstStyle>
            <a:lvl1pPr defTabSz="385572">
              <a:defRPr sz="5280"/>
            </a:lvl1pPr>
          </a:lstStyle>
          <a:p>
            <a:pPr/>
            <a:r>
              <a:t>WWDC18 - Session 712 - Turi Create</a:t>
            </a:r>
          </a:p>
        </p:txBody>
      </p:sp>
      <p:sp>
        <p:nvSpPr>
          <p:cNvPr id="146" name="Sessions related to Core ML in WWDC18…"/>
          <p:cNvSpPr txBox="1"/>
          <p:nvPr>
            <p:ph type="body" idx="1"/>
          </p:nvPr>
        </p:nvSpPr>
        <p:spPr>
          <a:xfrm>
            <a:off x="952500" y="1631553"/>
            <a:ext cx="11099800" cy="7245747"/>
          </a:xfrm>
          <a:prstGeom prst="rect">
            <a:avLst/>
          </a:prstGeom>
        </p:spPr>
        <p:txBody>
          <a:bodyPr/>
          <a:lstStyle/>
          <a:p>
            <a:pPr/>
            <a:r>
              <a:t>Sessions related to Core ML in WWDC18</a:t>
            </a:r>
          </a:p>
          <a:p>
            <a:pPr lvl="2" marL="0" indent="0" defTabSz="355600">
              <a:spcBef>
                <a:spcPts val="0"/>
              </a:spcBef>
              <a:buSzTx/>
              <a:buNone/>
              <a:defRPr sz="2500"/>
            </a:pPr>
            <a:r>
              <a:t>703 - Introduction Create ML</a:t>
            </a:r>
          </a:p>
          <a:p>
            <a:pPr lvl="2" marL="0" indent="0" defTabSz="355600">
              <a:spcBef>
                <a:spcPts val="0"/>
              </a:spcBef>
              <a:buSzTx/>
              <a:buNone/>
              <a:defRPr sz="2500"/>
            </a:pPr>
            <a:r>
              <a:t>708 - What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’</a:t>
            </a:r>
            <a:r>
              <a:t>s new in Core ML - Part 1</a:t>
            </a:r>
          </a:p>
          <a:p>
            <a:pPr lvl="2" marL="0" indent="0" defTabSz="355600">
              <a:spcBef>
                <a:spcPts val="0"/>
              </a:spcBef>
              <a:buSzTx/>
              <a:buNone/>
              <a:defRPr sz="2500"/>
            </a:pPr>
            <a:r>
              <a:t>709 - What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’</a:t>
            </a:r>
            <a:r>
              <a:t>s new in Core ML - Part 2</a:t>
            </a:r>
          </a:p>
          <a:p>
            <a:pPr lvl="2" marL="0" indent="0" defTabSz="355600">
              <a:spcBef>
                <a:spcPts val="0"/>
              </a:spcBef>
              <a:buSzTx/>
              <a:buNone/>
              <a:defRPr sz="2500"/>
            </a:pPr>
            <a:r>
              <a:t>713 - Introducing natural language framework</a:t>
            </a:r>
          </a:p>
          <a:p>
            <a:pPr lvl="2" marL="0" indent="0" defTabSz="355600">
              <a:spcBef>
                <a:spcPts val="0"/>
              </a:spcBef>
              <a:buSzTx/>
              <a:buNone/>
              <a:defRPr sz="2500"/>
            </a:pPr>
            <a:r>
              <a:t>716 - Object tracking in vision</a:t>
            </a:r>
          </a:p>
          <a:p>
            <a:pPr lvl="2" marL="0" indent="0" defTabSz="355600">
              <a:spcBef>
                <a:spcPts val="0"/>
              </a:spcBef>
              <a:buSzTx/>
              <a:buNone/>
              <a:defRPr sz="2500"/>
            </a:pPr>
            <a:r>
              <a:t>717 - Vision with core ML</a:t>
            </a:r>
          </a:p>
          <a:p>
            <a:pPr lvl="2" marL="0" indent="0" defTabSz="355600">
              <a:spcBef>
                <a:spcPts val="0"/>
              </a:spcBef>
              <a:buSzTx/>
              <a:buNone/>
              <a:defRPr sz="2500"/>
            </a:pPr>
          </a:p>
          <a:p>
            <a:pPr lvl="2" marL="0" indent="0" defTabSz="355600">
              <a:spcBef>
                <a:spcPts val="0"/>
              </a:spcBef>
              <a:buSzTx/>
              <a:buNone/>
              <a:defRPr sz="2500"/>
            </a:pPr>
            <a:r>
              <a:t>Related to Python</a:t>
            </a:r>
          </a:p>
          <a:p>
            <a:pPr lvl="2" marL="0" indent="0" defTabSz="355600">
              <a:spcBef>
                <a:spcPts val="0"/>
              </a:spcBef>
              <a:buSzTx/>
              <a:buNone/>
              <a:defRPr sz="2500"/>
            </a:pPr>
            <a:r>
              <a:t>712 - A guide to Turi Create</a:t>
            </a:r>
          </a:p>
          <a:p>
            <a:pPr lvl="2" marL="0" indent="0" defTabSz="355600">
              <a:spcBef>
                <a:spcPts val="0"/>
              </a:spcBef>
              <a:buSzTx/>
              <a:buNone/>
              <a:defRPr sz="2500"/>
            </a:pPr>
            <a:r>
              <a:t>719 - Core Image performance prototyping and Python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2500"/>
            </a:pPr>
          </a:p>
          <a:p>
            <a:pPr marL="347265" indent="-347265" defTabSz="355600">
              <a:spcBef>
                <a:spcPts val="0"/>
              </a:spcBef>
              <a:defRPr sz="2500"/>
            </a:pPr>
            <a:r>
              <a:t>This repository can let you download all sessions information in one line.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2500"/>
            </a:pPr>
            <a:r>
              <a:rPr u="sng">
                <a:hlinkClick r:id="rId2" invalidUrl="" action="" tgtFrame="" tooltip="" history="1" highlightClick="0" endSnd="0"/>
              </a:rPr>
              <a:t>https://github.com/ohoachuck/wwdc-downloader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2500"/>
            </a:pPr>
          </a:p>
          <a:p>
            <a:pPr marL="0" indent="0" defTabSz="457200">
              <a:lnSpc>
                <a:spcPts val="3800"/>
              </a:lnSpc>
              <a:spcBef>
                <a:spcPts val="0"/>
              </a:spcBef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./wwdc2018.swift</a:t>
            </a:r>
          </a:p>
          <a:p>
            <a:pPr marL="0" indent="0" defTabSz="457200">
              <a:lnSpc>
                <a:spcPts val="3800"/>
              </a:lnSpc>
              <a:spcBef>
                <a:spcPts val="0"/>
              </a:spcBef>
              <a:buSzTx/>
              <a:buNone/>
              <a:defRPr sz="2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ts val="3800"/>
              </a:lnSpc>
              <a:spcBef>
                <a:spcPts val="0"/>
              </a:spcBef>
              <a:buSzTx/>
              <a:buNone/>
              <a:defRPr sz="2000">
                <a:latin typeface="Times"/>
                <a:ea typeface="Times"/>
                <a:cs typeface="Times"/>
                <a:sym typeface="Times"/>
              </a:defRPr>
            </a:pPr>
            <a:r>
              <a:t>Usage: wwdc2018.swift [--hd] [--sd] [--pdf] [--pdf-only] [--sample] [--sample-only] [--sessions &lt;s1 s2 ...&gt;] [--list-only] [—help]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What is Turi Create?"/>
          <p:cNvSpPr txBox="1"/>
          <p:nvPr>
            <p:ph type="title"/>
          </p:nvPr>
        </p:nvSpPr>
        <p:spPr>
          <a:xfrm>
            <a:off x="952500" y="254000"/>
            <a:ext cx="11099800" cy="1026915"/>
          </a:xfrm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pPr/>
            <a:r>
              <a:t>What is Turi Create?</a:t>
            </a:r>
          </a:p>
        </p:txBody>
      </p:sp>
      <p:sp>
        <p:nvSpPr>
          <p:cNvPr id="149" name="It’s an Python package, open source project. Let you make Core ML models easier than before.…"/>
          <p:cNvSpPr txBox="1"/>
          <p:nvPr>
            <p:ph type="body" idx="1"/>
          </p:nvPr>
        </p:nvSpPr>
        <p:spPr>
          <a:xfrm>
            <a:off x="952500" y="1541727"/>
            <a:ext cx="11099800" cy="8013370"/>
          </a:xfrm>
          <a:prstGeom prst="rect">
            <a:avLst/>
          </a:prstGeom>
        </p:spPr>
        <p:txBody>
          <a:bodyPr anchor="t"/>
          <a:lstStyle/>
          <a:p>
            <a:pPr marL="431165" indent="-431165" defTabSz="566674">
              <a:spcBef>
                <a:spcPts val="4000"/>
              </a:spcBef>
              <a:defRPr sz="2813"/>
            </a:pPr>
            <a:r>
              <a:t>It’s an Python package, open source project. Let you make Core ML models easier than before.</a:t>
            </a:r>
          </a:p>
          <a:p>
            <a:pPr marL="431165" indent="-431165" defTabSz="566674">
              <a:spcBef>
                <a:spcPts val="4000"/>
              </a:spcBef>
              <a:defRPr sz="2813"/>
            </a:pPr>
            <a:r>
              <a:t>Easy to use, you don’t have to be a ML expert.</a:t>
            </a:r>
          </a:p>
          <a:p>
            <a:pPr marL="431165" indent="-431165" defTabSz="566674">
              <a:spcBef>
                <a:spcPts val="4000"/>
              </a:spcBef>
              <a:defRPr sz="2813"/>
            </a:pPr>
            <a:r>
              <a:t>Let iOS developer can focus on APIs</a:t>
            </a:r>
          </a:p>
          <a:p>
            <a:pPr marL="431165" indent="-431165" defTabSz="566674">
              <a:spcBef>
                <a:spcPts val="4000"/>
              </a:spcBef>
              <a:defRPr sz="2813"/>
            </a:pPr>
            <a:r>
              <a:t>You can use it in different platform (Mac, Linux)</a:t>
            </a:r>
          </a:p>
          <a:p>
            <a:pPr marL="431165" indent="-431165" defTabSz="566674">
              <a:spcBef>
                <a:spcPts val="4000"/>
              </a:spcBef>
              <a:defRPr sz="2813"/>
            </a:pPr>
            <a:r>
              <a:t>Easy to use</a:t>
            </a:r>
          </a:p>
          <a:p>
            <a:pPr marL="0" indent="0" defTabSz="566674">
              <a:spcBef>
                <a:spcPts val="3100"/>
              </a:spcBef>
              <a:buSzTx/>
              <a:buNone/>
              <a:defRPr sz="2716"/>
            </a:pPr>
            <a:r>
              <a:t>- pip install turicreate ( Mac already have Python 2.7)</a:t>
            </a:r>
          </a:p>
          <a:p>
            <a:pPr marL="0" indent="0" defTabSz="566674">
              <a:spcBef>
                <a:spcPts val="3100"/>
              </a:spcBef>
              <a:buSzTx/>
              <a:buNone/>
              <a:defRPr sz="2716"/>
            </a:pPr>
            <a:r>
              <a:t>- Less than 20 lines of code.</a:t>
            </a:r>
          </a:p>
          <a:p>
            <a:pPr marL="0" indent="0" defTabSz="566674">
              <a:spcBef>
                <a:spcPts val="3100"/>
              </a:spcBef>
              <a:buSzTx/>
              <a:buNone/>
              <a:defRPr sz="2716"/>
            </a:pPr>
            <a:r>
              <a:t>- Jupyter Notebook (Not necessary)</a:t>
            </a:r>
          </a:p>
          <a:p>
            <a:pPr marL="0" indent="0" defTabSz="566674">
              <a:spcBef>
                <a:spcPts val="3100"/>
              </a:spcBef>
              <a:buSzTx/>
              <a:buNone/>
              <a:defRPr sz="2716"/>
            </a:pPr>
            <a:r>
              <a:t>- Python Virtual Env (Not necessary)</a:t>
            </a:r>
          </a:p>
        </p:txBody>
      </p:sp>
      <p:sp>
        <p:nvSpPr>
          <p:cNvPr id="150" name="https://github.com/apple/turicreate"/>
          <p:cNvSpPr txBox="1"/>
          <p:nvPr/>
        </p:nvSpPr>
        <p:spPr>
          <a:xfrm>
            <a:off x="8155559" y="8878866"/>
            <a:ext cx="4389883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https://github.com/apple/turicreate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螢幕快照 2018-08-05 下午7.41.29.png" descr="螢幕快照 2018-08-05 下午7.4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83772"/>
            <a:ext cx="13004800" cy="8005056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Detect Objects"/>
          <p:cNvSpPr txBox="1"/>
          <p:nvPr/>
        </p:nvSpPr>
        <p:spPr>
          <a:xfrm>
            <a:off x="2482769" y="4876373"/>
            <a:ext cx="1763220" cy="4098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600"/>
            </a:lvl1pPr>
          </a:lstStyle>
          <a:p>
            <a:pPr/>
            <a:r>
              <a:t>Detect Objects</a:t>
            </a:r>
          </a:p>
        </p:txBody>
      </p:sp>
      <p:sp>
        <p:nvSpPr>
          <p:cNvPr id="154" name="Realtime detecting"/>
          <p:cNvSpPr txBox="1"/>
          <p:nvPr/>
        </p:nvSpPr>
        <p:spPr>
          <a:xfrm>
            <a:off x="4485688" y="4903694"/>
            <a:ext cx="1092734" cy="560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600"/>
            </a:lvl1pPr>
          </a:lstStyle>
          <a:p>
            <a:pPr/>
            <a:r>
              <a:t>Realtime detecting</a:t>
            </a:r>
          </a:p>
        </p:txBody>
      </p:sp>
      <p:sp>
        <p:nvSpPr>
          <p:cNvPr id="155" name="Gesture"/>
          <p:cNvSpPr txBox="1"/>
          <p:nvPr/>
        </p:nvSpPr>
        <p:spPr>
          <a:xfrm>
            <a:off x="7108504" y="4890033"/>
            <a:ext cx="1092735" cy="4098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600"/>
            </a:lvl1pPr>
          </a:lstStyle>
          <a:p>
            <a:pPr/>
            <a:r>
              <a:t>Gesture</a:t>
            </a:r>
          </a:p>
        </p:txBody>
      </p:sp>
      <p:sp>
        <p:nvSpPr>
          <p:cNvPr id="156" name="Recommend"/>
          <p:cNvSpPr txBox="1"/>
          <p:nvPr/>
        </p:nvSpPr>
        <p:spPr>
          <a:xfrm>
            <a:off x="9419531" y="4876373"/>
            <a:ext cx="1746037" cy="4098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600"/>
            </a:lvl1pPr>
          </a:lstStyle>
          <a:p>
            <a:pPr/>
            <a:r>
              <a:t>Recommend</a:t>
            </a:r>
          </a:p>
        </p:txBody>
      </p:sp>
      <p:sp>
        <p:nvSpPr>
          <p:cNvPr id="157" name="Style Transfer"/>
          <p:cNvSpPr txBox="1"/>
          <p:nvPr/>
        </p:nvSpPr>
        <p:spPr>
          <a:xfrm>
            <a:off x="11384242" y="4890033"/>
            <a:ext cx="1303824" cy="58740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1600"/>
            </a:lvl1pPr>
          </a:lstStyle>
          <a:p>
            <a:pPr/>
            <a:r>
              <a:t>Style Transfer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5 steps for make a ML App"/>
          <p:cNvSpPr txBox="1"/>
          <p:nvPr>
            <p:ph type="title"/>
          </p:nvPr>
        </p:nvSpPr>
        <p:spPr>
          <a:xfrm>
            <a:off x="952500" y="254000"/>
            <a:ext cx="11099800" cy="1062898"/>
          </a:xfrm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pPr/>
            <a:r>
              <a:t>5 steps for make a ML App</a:t>
            </a:r>
          </a:p>
        </p:txBody>
      </p:sp>
      <p:pic>
        <p:nvPicPr>
          <p:cNvPr id="160" name="螢幕快照 2018-08-05 下午10.05.30.png" descr="螢幕快照 2018-08-05 下午10.0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753" y="1408244"/>
            <a:ext cx="12255294" cy="6852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L Tasks vs. Task N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ML Tasks vs. Task Names</a:t>
            </a:r>
          </a:p>
        </p:txBody>
      </p:sp>
      <p:pic>
        <p:nvPicPr>
          <p:cNvPr id="163" name="螢幕快照 2018-08-05 下午10.14.52.png" descr="螢幕快照 2018-08-05 下午10.14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638275"/>
            <a:ext cx="13004801" cy="6477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tep 1: ML Tas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Step 1: ML Tasks</a:t>
            </a:r>
          </a:p>
        </p:txBody>
      </p:sp>
      <p:pic>
        <p:nvPicPr>
          <p:cNvPr id="166" name="螢幕快照 2018-08-05 下午10.28.06.png" descr="螢幕快照 2018-08-05 下午10.28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0639" y="1907116"/>
            <a:ext cx="2806701" cy="538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螢幕快照 2018-08-05 下午10.27.55.png" descr="螢幕快照 2018-08-05 下午10.27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6572" y="1869016"/>
            <a:ext cx="2857501" cy="546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螢幕快照 2018-08-05 下午10.27.35.png" descr="螢幕快照 2018-08-05 下午10.27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1706" y="1862666"/>
            <a:ext cx="2908301" cy="547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螢幕快照 2018-08-05 下午10.27.28.png" descr="螢幕快照 2018-08-05 下午10.27.2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6839" y="1900766"/>
            <a:ext cx="2908301" cy="539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Image Classification"/>
          <p:cNvSpPr txBox="1"/>
          <p:nvPr/>
        </p:nvSpPr>
        <p:spPr>
          <a:xfrm>
            <a:off x="1111249" y="7442387"/>
            <a:ext cx="245286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Image Classification</a:t>
            </a:r>
          </a:p>
        </p:txBody>
      </p:sp>
      <p:sp>
        <p:nvSpPr>
          <p:cNvPr id="171" name="Object Detecting"/>
          <p:cNvSpPr txBox="1"/>
          <p:nvPr/>
        </p:nvSpPr>
        <p:spPr>
          <a:xfrm>
            <a:off x="4066116" y="7442387"/>
            <a:ext cx="175948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Object Detecting</a:t>
            </a:r>
          </a:p>
        </p:txBody>
      </p:sp>
      <p:sp>
        <p:nvSpPr>
          <p:cNvPr id="172" name="Style Transfer"/>
          <p:cNvSpPr txBox="1"/>
          <p:nvPr/>
        </p:nvSpPr>
        <p:spPr>
          <a:xfrm>
            <a:off x="7224183" y="7442387"/>
            <a:ext cx="175948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Style Transfer</a:t>
            </a:r>
          </a:p>
        </p:txBody>
      </p:sp>
      <p:sp>
        <p:nvSpPr>
          <p:cNvPr id="173" name="Personal Recommendation"/>
          <p:cNvSpPr txBox="1"/>
          <p:nvPr/>
        </p:nvSpPr>
        <p:spPr>
          <a:xfrm>
            <a:off x="9436214" y="7442387"/>
            <a:ext cx="285750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Personal Recommendation</a:t>
            </a:r>
          </a:p>
        </p:txBody>
      </p:sp>
      <p:sp>
        <p:nvSpPr>
          <p:cNvPr id="174" name="After 5.0 beta"/>
          <p:cNvSpPr txBox="1"/>
          <p:nvPr/>
        </p:nvSpPr>
        <p:spPr>
          <a:xfrm>
            <a:off x="6649772" y="8413937"/>
            <a:ext cx="29083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After 5.0 beta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tep 2: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Step 2: Data</a:t>
            </a:r>
          </a:p>
        </p:txBody>
      </p:sp>
      <p:pic>
        <p:nvPicPr>
          <p:cNvPr id="177" name="螢幕快照 2018-08-05 下午10.49.21.png" descr="螢幕快照 2018-08-05 下午10.49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250" y="2221177"/>
            <a:ext cx="10274300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